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35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896066"/>
      </p:ext>
    </p:extLst>
  </p:cSld>
  <p:clrMapOvr>
    <a:masterClrMapping/>
  </p:clrMapOvr>
  <p:transition spd="slow" advClick="0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375165"/>
      </p:ext>
    </p:extLst>
  </p:cSld>
  <p:clrMapOvr>
    <a:masterClrMapping/>
  </p:clrMapOvr>
  <p:transition spd="slow" advClick="0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3719"/>
      </p:ext>
    </p:extLst>
  </p:cSld>
  <p:clrMapOvr>
    <a:masterClrMapping/>
  </p:clrMapOvr>
  <p:transition spd="slow" advClick="0" advTm="10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136082"/>
      </p:ext>
    </p:extLst>
  </p:cSld>
  <p:clrMapOvr>
    <a:masterClrMapping/>
  </p:clrMapOvr>
  <p:transition spd="slow" advClick="0" advTm="10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803378"/>
      </p:ext>
    </p:extLst>
  </p:cSld>
  <p:clrMapOvr>
    <a:masterClrMapping/>
  </p:clrMapOvr>
  <p:transition spd="slow" advClick="0" advTm="10000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900943"/>
      </p:ext>
    </p:extLst>
  </p:cSld>
  <p:clrMapOvr>
    <a:masterClrMapping/>
  </p:clrMapOvr>
  <p:transition spd="slow" advClick="0" advTm="10000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158816"/>
      </p:ext>
    </p:extLst>
  </p:cSld>
  <p:clrMapOvr>
    <a:masterClrMapping/>
  </p:clrMapOvr>
  <p:transition spd="slow" advClick="0" advTm="10000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2246248"/>
      </p:ext>
    </p:extLst>
  </p:cSld>
  <p:clrMapOvr>
    <a:masterClrMapping/>
  </p:clrMapOvr>
  <p:transition spd="slow" advClick="0" advTm="10000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964816"/>
      </p:ext>
    </p:extLst>
  </p:cSld>
  <p:clrMapOvr>
    <a:masterClrMapping/>
  </p:clrMapOvr>
  <p:transition spd="slow" advClick="0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516237"/>
      </p:ext>
    </p:extLst>
  </p:cSld>
  <p:clrMapOvr>
    <a:masterClrMapping/>
  </p:clrMapOvr>
  <p:transition spd="slow" advClick="0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774545"/>
      </p:ext>
    </p:extLst>
  </p:cSld>
  <p:clrMapOvr>
    <a:masterClrMapping/>
  </p:clrMapOvr>
  <p:transition spd="slow" advClick="0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008257"/>
      </p:ext>
    </p:extLst>
  </p:cSld>
  <p:clrMapOvr>
    <a:masterClrMapping/>
  </p:clrMapOvr>
  <p:transition spd="slow" advClick="0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586668"/>
      </p:ext>
    </p:extLst>
  </p:cSld>
  <p:clrMapOvr>
    <a:masterClrMapping/>
  </p:clrMapOvr>
  <p:transition spd="slow" advClick="0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001353"/>
      </p:ext>
    </p:extLst>
  </p:cSld>
  <p:clrMapOvr>
    <a:masterClrMapping/>
  </p:clrMapOvr>
  <p:transition spd="slow" advClick="0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063383"/>
      </p:ext>
    </p:extLst>
  </p:cSld>
  <p:clrMapOvr>
    <a:masterClrMapping/>
  </p:clrMapOvr>
  <p:transition spd="slow" advClick="0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069034"/>
      </p:ext>
    </p:extLst>
  </p:cSld>
  <p:clrMapOvr>
    <a:masterClrMapping/>
  </p:clrMapOvr>
  <p:transition spd="slow" advClick="0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424845"/>
      </p:ext>
    </p:extLst>
  </p:cSld>
  <p:clrMapOvr>
    <a:masterClrMapping/>
  </p:clrMapOvr>
  <p:transition spd="slow" advClick="0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B276E0-1718-4485-8564-BC481D33C88F}" type="datetimeFigureOut">
              <a:rPr lang="pl-PL" smtClean="0"/>
              <a:pPr/>
              <a:t>23.11.2020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42E030-3D8C-4DC0-9C47-D1BE2FC5155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86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ransition spd="slow" advClick="0" advTm="10000">
    <p:wipe dir="d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27817" y="915173"/>
            <a:ext cx="8446181" cy="1727444"/>
          </a:xfrm>
        </p:spPr>
        <p:txBody>
          <a:bodyPr>
            <a:noAutofit/>
          </a:bodyPr>
          <a:lstStyle/>
          <a:p>
            <a:r>
              <a:rPr lang="pl-PL" sz="8000" b="1" dirty="0" smtClean="0">
                <a:solidFill>
                  <a:srgbClr val="002060"/>
                </a:solidFill>
              </a:rPr>
              <a:t>FONOHOLIZM</a:t>
            </a:r>
            <a:endParaRPr lang="pl-PL" sz="8000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0795" y="3220413"/>
            <a:ext cx="6703203" cy="1388534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rgbClr val="002060"/>
                </a:solidFill>
              </a:rPr>
              <a:t>… mówię NIE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1732072572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45337" y="383217"/>
            <a:ext cx="103784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5100"/>
            <a:r>
              <a:rPr lang="pl-PL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Uzależnienie od </a:t>
            </a:r>
            <a:r>
              <a:rPr lang="pl-PL" sz="3600" b="1" i="0" u="none" strike="noStrike" baseline="0" dirty="0" err="1" smtClean="0">
                <a:solidFill>
                  <a:schemeClr val="accent1">
                    <a:lumMod val="50000"/>
                  </a:schemeClr>
                </a:solidFill>
              </a:rPr>
              <a:t>sms-ów</a:t>
            </a:r>
            <a:endParaRPr lang="pl-PL" sz="3600" b="1" i="0" u="none" strike="noStrike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sz="3200" b="0" i="0" u="none" strike="noStrike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Uzależnieni odczuwają przymus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nieustannego otrzymywania </a:t>
            </a:r>
            <a:b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wysyłania wiadomości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tekstowych.</a:t>
            </a:r>
          </a:p>
          <a:p>
            <a:pPr algn="just"/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Ich nastrój w danym dniu zależy od ilości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otrzymanych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200" b="0" i="0" u="none" strike="noStrike" baseline="0" dirty="0" err="1" smtClean="0">
                <a:solidFill>
                  <a:schemeClr val="accent1">
                    <a:lumMod val="50000"/>
                  </a:schemeClr>
                </a:solidFill>
              </a:rPr>
              <a:t>sms-ów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Wysyłają wiadomości również do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osób znajdujących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się w pobliżu.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576" y="3856971"/>
            <a:ext cx="5297424" cy="30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24283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39636" y="369002"/>
            <a:ext cx="10155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Uzależnienie od nowych modeli</a:t>
            </a:r>
          </a:p>
          <a:p>
            <a:endParaRPr lang="pl-PL" sz="2800" b="0" i="0" u="none" strike="noStrike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Polega na nabywaniu coraz to nowszych modeli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aparatów komórkowych. Osoby uzależnione są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skłonne wydać wielkie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sumy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, aby stać się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posiadaczami najnowszego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modelu wyposażonego w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określone funkcje.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99" y="3724950"/>
            <a:ext cx="5737501" cy="2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4398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19625" y="85841"/>
            <a:ext cx="101401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Komórkowi ekshibicjoniści</a:t>
            </a:r>
          </a:p>
          <a:p>
            <a:endParaRPr lang="pl-PL" sz="2800" b="0" i="0" u="none" strike="noStrike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Przy wyborze aparatu osoby te przywiązują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szczególną uwagę do jego koloru, stylistyki i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ceny. Pokazują innym funkcje,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jakie jest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wyposażony. Kiedy telefonują, rozmawiają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bardzo głośno i zanim odbiorą, pozwalają mu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długo dzwonić, tak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by wszyscy obecni go usłyszeli.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/>
          <a:srcRect l="8649"/>
          <a:stretch/>
        </p:blipFill>
        <p:spPr>
          <a:xfrm>
            <a:off x="5788152" y="3602004"/>
            <a:ext cx="6403848" cy="325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04454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04108" y="221674"/>
            <a:ext cx="102939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Gracze</a:t>
            </a:r>
          </a:p>
          <a:p>
            <a:endParaRPr lang="pl-PL" sz="2800" b="0" i="0" u="none" strike="noStrike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Ten rodzaj fanatyzmu przejawia się nadmiernym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zainteresowaniem grami znajdującymi się w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telefonach komórkowych.</a:t>
            </a:r>
          </a:p>
          <a:p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Aparat staje się konsolą do gry.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171" y="3357277"/>
            <a:ext cx="5748852" cy="350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0092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89206" y="130234"/>
            <a:ext cx="100071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SWT</a:t>
            </a:r>
            <a:r>
              <a:rPr lang="pl-PL" sz="3600" b="1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(Syndrom Włączonego Telefonu)</a:t>
            </a:r>
          </a:p>
          <a:p>
            <a:endParaRPr lang="pl-PL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aniczny strach przed koniecznością wyłączenia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telefonu lub jego rozładowania; osoby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uzależnione mają przy sobie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zawsze naładowaną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zapasową baterię lub ładowarkę i</a:t>
            </a:r>
            <a:r>
              <a:rPr lang="pl-PL" sz="32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2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nie wyłączają telefonu w żadnej sytuacji.</a:t>
            </a: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479" y="3281333"/>
            <a:ext cx="5278501" cy="357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60550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98073" y="157588"/>
            <a:ext cx="980901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pl-PL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Zagrożenia wynikające z</a:t>
            </a:r>
            <a:r>
              <a:rPr lang="pl-PL" sz="3600" b="1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nadużywania telefonu komórkowego: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ubożenie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słownictwa, popełnianie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błędów językowych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, posługiwanie się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żargonem,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ozluźnienie </a:t>
            </a:r>
            <a:r>
              <a:rPr lang="pl-PL" sz="3200" dirty="0">
                <a:solidFill>
                  <a:schemeClr val="accent1">
                    <a:lumMod val="50000"/>
                  </a:schemeClr>
                </a:solidFill>
              </a:rPr>
              <a:t>więzi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rodzinnych i towarzyskich,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brak zainteresowań,</a:t>
            </a:r>
            <a:endParaRPr lang="pl-PL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672" y="3375470"/>
            <a:ext cx="4992624" cy="34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89948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55285" y="399710"/>
            <a:ext cx="1017763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trudności w nauce,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długie rozmowy powodują zawroty głowy wzrost ciśnienia tętniczego, a u kierowców nadmierne pobudzenie i zmienne reakcje. Promieniowanie telefonu może mieć wpływ także na nasze DNA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morfologię krwi,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nagminne noszenie komórek w spodniach w okolicy jąder jest szczególnie niebezpieczne dla dojrzewających chłopców. Może to być przyczyną ich późniejszej niepłodności,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niepokój, nerwowość spowodowana brakiem telefonu.</a:t>
            </a:r>
            <a:endParaRPr lang="pl-P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581912" y="76212"/>
            <a:ext cx="104698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>
              <a:spcAft>
                <a:spcPts val="1200"/>
              </a:spcAft>
            </a:pPr>
            <a:r>
              <a:rPr lang="pl-PL" sz="36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Fonoholizm… jak zapobiegać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Na  początku można spróbować, walczyć z tym samodzielnie, nie odbierać telefonu po godzinie 20, wyłączyć dźwięk dzwonka na noc.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Stworzyć sobie strefy wolne od telefonu, zarówno w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domu (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np. łazienka) jak i poza domem w wolnym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czasie (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np. kino,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teatr)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i po prostu nie zabierać tam ze sobą komórki.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Wybrać w ciągu dnia taki czas, w którym telefon będzie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wyłączony (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np. czas jedzenia posiłków, czas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lektury,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czy rozmowy).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Walczyć z przymusem natychmiastowego odpisywania na SMS-y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, np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. poprzez odraczanie czasu odpisywania o 15 minut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– dzięki 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</a:rPr>
              <a:t>temu przyzwyczajamy też znajomych, że nie zawsze jesteśmy dostępni.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b="1" i="0" u="none" strike="noStrike" baseline="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31085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Opracowała:</a:t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Opiekun Sekcji Promocji Zdrowia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484313" y="4868821"/>
            <a:ext cx="10018710" cy="860400"/>
          </a:xfrm>
        </p:spPr>
        <p:txBody>
          <a:bodyPr/>
          <a:lstStyle/>
          <a:p>
            <a:r>
              <a:rPr lang="pl-PL" dirty="0" smtClean="0"/>
              <a:t>Bożena Gawrych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8947303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50472" y="1449818"/>
            <a:ext cx="930637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Czym jest uzależnienie</a:t>
            </a:r>
          </a:p>
          <a:p>
            <a:endParaRPr lang="pl-PL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4400" dirty="0" smtClean="0">
                <a:solidFill>
                  <a:schemeClr val="accent1">
                    <a:lumMod val="50000"/>
                  </a:schemeClr>
                </a:solidFill>
              </a:rPr>
              <a:t>Uzależnienie, </a:t>
            </a:r>
            <a:r>
              <a:rPr lang="pl-PL" sz="4400" dirty="0" smtClean="0">
                <a:solidFill>
                  <a:schemeClr val="accent1">
                    <a:lumMod val="50000"/>
                  </a:schemeClr>
                </a:solidFill>
              </a:rPr>
              <a:t>to nabyta 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</a:rPr>
              <a:t>silna </a:t>
            </a:r>
            <a:r>
              <a:rPr lang="pl-PL" sz="4400" dirty="0" smtClean="0">
                <a:solidFill>
                  <a:schemeClr val="accent1">
                    <a:lumMod val="50000"/>
                  </a:schemeClr>
                </a:solidFill>
              </a:rPr>
              <a:t>potrzeba wykonywania </a:t>
            </a:r>
            <a:r>
              <a:rPr lang="pl-PL" sz="4400" dirty="0" smtClean="0">
                <a:solidFill>
                  <a:schemeClr val="accent1">
                    <a:lumMod val="50000"/>
                  </a:schemeClr>
                </a:solidFill>
              </a:rPr>
              <a:t>jakiejś czynności 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</a:rPr>
              <a:t>lub </a:t>
            </a:r>
            <a:r>
              <a:rPr lang="pl-PL" sz="4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400" dirty="0" smtClean="0">
                <a:solidFill>
                  <a:schemeClr val="accent1">
                    <a:lumMod val="50000"/>
                  </a:schemeClr>
                </a:solidFill>
              </a:rPr>
              <a:t>zażywania </a:t>
            </a:r>
            <a:r>
              <a:rPr lang="pl-PL" sz="4400" dirty="0">
                <a:solidFill>
                  <a:schemeClr val="accent1">
                    <a:lumMod val="50000"/>
                  </a:schemeClr>
                </a:solidFill>
              </a:rPr>
              <a:t>jakiejś </a:t>
            </a:r>
            <a:r>
              <a:rPr lang="pl-PL" sz="4400" dirty="0" smtClean="0">
                <a:solidFill>
                  <a:schemeClr val="accent1">
                    <a:lumMod val="50000"/>
                  </a:schemeClr>
                </a:solidFill>
              </a:rPr>
              <a:t>substancji.</a:t>
            </a:r>
            <a:endParaRPr lang="pl-PL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56594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96807" y="84236"/>
            <a:ext cx="938008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800" b="0" i="0" u="none" strike="noStrike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Aft>
                <a:spcPts val="1800"/>
              </a:spcAft>
            </a:pPr>
            <a:r>
              <a:rPr lang="pl-PL" sz="40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Uzależnienie to choroba</a:t>
            </a:r>
            <a:r>
              <a:rPr lang="pl-PL" sz="400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algn="just">
              <a:lnSpc>
                <a:spcPct val="125000"/>
              </a:lnSpc>
            </a:pPr>
            <a:r>
              <a:rPr lang="pl-PL" sz="360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która utrudnia</a:t>
            </a:r>
            <a:r>
              <a:rPr lang="pl-PL" sz="360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60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prawidłowe funkcjonowanie</a:t>
            </a:r>
            <a:r>
              <a:rPr lang="pl-PL" sz="360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60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psychiczne, fizyczne i społeczne.</a:t>
            </a:r>
          </a:p>
          <a:p>
            <a:pPr indent="630238" algn="just">
              <a:lnSpc>
                <a:spcPct val="125000"/>
              </a:lnSpc>
            </a:pPr>
            <a:r>
              <a:rPr lang="pl-PL" sz="360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Osoba uzależniona najczęściej nie zdaje </a:t>
            </a:r>
            <a:r>
              <a:rPr lang="pl-PL" sz="360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sobie sprawy </a:t>
            </a:r>
            <a:r>
              <a:rPr lang="pl-PL" sz="360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ze swojego nałogu,</a:t>
            </a:r>
            <a:r>
              <a:rPr lang="pl-PL" sz="360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60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który przynosi wiele szkód.</a:t>
            </a:r>
          </a:p>
          <a:p>
            <a:pPr indent="630238" algn="just">
              <a:lnSpc>
                <a:spcPct val="125000"/>
              </a:lnSpc>
            </a:pPr>
            <a:r>
              <a:rPr lang="pl-PL" sz="360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Wpływa</a:t>
            </a:r>
            <a:r>
              <a:rPr lang="pl-PL" sz="360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60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negatywnie zarówno na zdrowie psychiczne</a:t>
            </a:r>
            <a:r>
              <a:rPr lang="pl-PL" sz="360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360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jak i fizyczne.</a:t>
            </a: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96188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29346" y="54590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40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Fonoholizm…</a:t>
            </a:r>
          </a:p>
          <a:p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Fonoholizm </a:t>
            </a:r>
            <a:r>
              <a:rPr lang="pl-PL" sz="40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to uzależnienie od telefonu</a:t>
            </a:r>
            <a:r>
              <a:rPr lang="pl-PL" sz="4000" b="0" i="0" u="none" strike="noStrik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4000" b="0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komórkowego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46" y="2838933"/>
            <a:ext cx="5737501" cy="3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67948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64793" y="0"/>
            <a:ext cx="102595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Telefon komórkowy stał się już nieodłącznym</a:t>
            </a:r>
          </a:p>
          <a:p>
            <a:pPr algn="ctr"/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atrybutem współczesnego człowieka. 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Posiadanie go 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daje poczucie wolności, niezależności 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bezpieczeństwa, 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dysponowanie nieustannie dzwoniącym aparatem najnowszej generacji podnosi status społeczny użytkownika, gdyż oznacza nadążanie za modą, posiadanie dobrej pracy</a:t>
            </a:r>
          </a:p>
          <a:p>
            <a:pPr algn="ctr"/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</a:rPr>
              <a:t>i gęstej sieci ważnych kontaktów.</a:t>
            </a:r>
            <a:endParaRPr lang="pl-PL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89926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458613" y="3244334"/>
            <a:ext cx="1274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0" i="0" u="none" strike="noStrike" baseline="0" dirty="0" smtClean="0">
                <a:solidFill>
                  <a:srgbClr val="FFFFFF"/>
                </a:solidFill>
                <a:latin typeface="CalistoMT"/>
              </a:rPr>
              <a:t>kontaktów.</a:t>
            </a:r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967" y="124691"/>
            <a:ext cx="10381633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02906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16" y="498764"/>
            <a:ext cx="9193666" cy="577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67128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63000" y="183862"/>
            <a:ext cx="92686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o czym poznać uzależnionych: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Przywiązują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wielką wagę do posiadania telefonu komórkowego.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Nie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odkładają go ani na chwilę.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Jest dla nich najważniejszym narzędziem kontaktów, odczuwają</a:t>
            </a:r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przymus nieustannego kontaktowania się z innymi.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Nadmierna koncentracja na wysyłaniu SMS-ów, czy grach interaktywnych prowadzi do oderwania od rzeczywistego świata.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Odczuwają głęboki dyskomfort, kiedy nie mają do dyspozycji naładowanego aparatu, przejawiający się złym nastrojem, niepokojem czasem nawet atakami paniki.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Jako usprawiedliwienie swojego zachowania podają wygodę oraz bezpieczeństwo.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</a:rPr>
              <a:t>Zazwyczaj maskują lęki z tym związane lub zaprzeczają ich istnieniu.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7792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757054" y="1094509"/>
            <a:ext cx="89135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4800" b="1" i="0" u="none" strike="noStrike" baseline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48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Fonoholizm…</a:t>
            </a:r>
          </a:p>
          <a:p>
            <a:pPr algn="ctr"/>
            <a:r>
              <a:rPr lang="pl-PL" sz="4800" b="1" i="0" u="none" strike="noStrike" baseline="0" dirty="0" smtClean="0">
                <a:solidFill>
                  <a:schemeClr val="accent1">
                    <a:lumMod val="50000"/>
                  </a:schemeClr>
                </a:solidFill>
              </a:rPr>
              <a:t>rodzaje uzależnienia</a:t>
            </a:r>
            <a:endParaRPr lang="pl-PL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67577"/>
      </p:ext>
    </p:extLst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227</TotalTime>
  <Words>616</Words>
  <Application>Microsoft Office PowerPoint</Application>
  <PresentationFormat>Panoramiczny</PresentationFormat>
  <Paragraphs>59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CalistoMT</vt:lpstr>
      <vt:lpstr>Corbel</vt:lpstr>
      <vt:lpstr>Paralaksa</vt:lpstr>
      <vt:lpstr>FONOHOLIZM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Opracowała: Opiekun Sekcji Promocji Zdrowia</vt:lpstr>
    </vt:vector>
  </TitlesOfParts>
  <Company>Bursa Regionalna w Ostrołęce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FONOHOLIZM … mówię NIE</dc:title>
  <dc:creator>Bursa Regionalna w Ostrołęce</dc:creator>
  <cp:lastModifiedBy>klaszcz klaszcz</cp:lastModifiedBy>
  <cp:revision>51</cp:revision>
  <dcterms:created xsi:type="dcterms:W3CDTF">2020-11-19T09:47:32Z</dcterms:created>
  <dcterms:modified xsi:type="dcterms:W3CDTF">2020-11-23T16:03:24Z</dcterms:modified>
</cp:coreProperties>
</file>